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4"/>
  </p:sldMasterIdLst>
  <p:notesMasterIdLst>
    <p:notesMasterId r:id="rId23"/>
  </p:notesMasterIdLst>
  <p:sldIdLst>
    <p:sldId id="262" r:id="rId5"/>
    <p:sldId id="263" r:id="rId6"/>
    <p:sldId id="264" r:id="rId7"/>
    <p:sldId id="305" r:id="rId8"/>
    <p:sldId id="290" r:id="rId9"/>
    <p:sldId id="291" r:id="rId10"/>
    <p:sldId id="293" r:id="rId11"/>
    <p:sldId id="294" r:id="rId12"/>
    <p:sldId id="295" r:id="rId13"/>
    <p:sldId id="296" r:id="rId14"/>
    <p:sldId id="299" r:id="rId15"/>
    <p:sldId id="298" r:id="rId16"/>
    <p:sldId id="300" r:id="rId17"/>
    <p:sldId id="301" r:id="rId18"/>
    <p:sldId id="302" r:id="rId19"/>
    <p:sldId id="303" r:id="rId20"/>
    <p:sldId id="304" r:id="rId21"/>
    <p:sldId id="269" r:id="rId22"/>
  </p:sldIdLst>
  <p:sldSz cx="9144000" cy="5715000" type="screen16x10"/>
  <p:notesSz cx="6858000" cy="9144000"/>
  <p:embeddedFontLst>
    <p:embeddedFont>
      <p:font typeface="Arial Black" panose="020B0604020202020204" pitchFamily="34" charset="0"/>
      <p:bold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4241">
          <p15:clr>
            <a:srgbClr val="A4A3A4"/>
          </p15:clr>
        </p15:guide>
        <p15:guide id="3" pos="4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9C3255E-B593-8FA1-4DCE-6C0ABBF5B968}" name="Lazar, Balazs" initials="LB" userId="S::h1553069@s.wu.ac.at::ab7e2388-8f0b-44f8-88e4-6faf6f74bc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CC338A-141C-48A7-A56F-F63094180701}">
  <a:tblStyle styleId="{2DCC338A-141C-48A7-A56F-F63094180701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EF7"/>
          </a:solidFill>
        </a:fill>
      </a:tcStyle>
    </a:wholeTbl>
    <a:band1H>
      <a:tcTxStyle/>
      <a:tcStyle>
        <a:tcBdr/>
        <a:fill>
          <a:solidFill>
            <a:srgbClr val="CADC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C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/>
    <p:restoredTop sz="88299" autoAdjust="0"/>
  </p:normalViewPr>
  <p:slideViewPr>
    <p:cSldViewPr snapToGrid="0">
      <p:cViewPr varScale="1">
        <p:scale>
          <a:sx n="135" d="100"/>
          <a:sy n="135" d="100"/>
        </p:scale>
        <p:origin x="1336" y="168"/>
      </p:cViewPr>
      <p:guideLst>
        <p:guide orient="horz" pos="1800"/>
        <p:guide pos="4241"/>
        <p:guide pos="469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userDrawn="1">
  <p:cSld name="Titelfoli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"/>
          <p:cNvGrpSpPr/>
          <p:nvPr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20" name="Google Shape;20;p2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05406" y="1301365"/>
            <a:ext cx="543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605406" y="993080"/>
            <a:ext cx="5436000" cy="35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2"/>
          </p:nvPr>
        </p:nvSpPr>
        <p:spPr>
          <a:xfrm>
            <a:off x="287338" y="2941638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5113" y="5129960"/>
            <a:ext cx="1835942" cy="31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folie kurz">
  <p:cSld name="Kapitelfolie kurz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3"/>
          <p:cNvGrpSpPr/>
          <p:nvPr/>
        </p:nvGrpSpPr>
        <p:grpSpPr>
          <a:xfrm>
            <a:off x="287338" y="603319"/>
            <a:ext cx="8552850" cy="1731679"/>
            <a:chOff x="287338" y="603319"/>
            <a:chExt cx="8552850" cy="2037600"/>
          </a:xfrm>
        </p:grpSpPr>
        <p:sp>
          <p:nvSpPr>
            <p:cNvPr id="125" name="Google Shape;125;p13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27" name="Google Shape;127;p13"/>
          <p:cNvSpPr txBox="1">
            <a:spLocks noGrp="1"/>
          </p:cNvSpPr>
          <p:nvPr>
            <p:ph type="ctrTitle"/>
          </p:nvPr>
        </p:nvSpPr>
        <p:spPr>
          <a:xfrm>
            <a:off x="605407" y="1302593"/>
            <a:ext cx="5436000" cy="51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287338" y="2642907"/>
            <a:ext cx="4284662" cy="62088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dt" idx="10"/>
          </p:nvPr>
        </p:nvSpPr>
        <p:spPr>
          <a:xfrm>
            <a:off x="5745181" y="5412059"/>
            <a:ext cx="987407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ft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462407" y="5412059"/>
            <a:ext cx="892150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2" name="Google Shape;13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613" y="5351511"/>
            <a:ext cx="1318058" cy="22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Vergleich">
  <p:cSld name="Zwei Inhalte Vergleich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462405" y="1935991"/>
            <a:ext cx="3960000" cy="326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238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15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1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4715688" y="1935991"/>
            <a:ext cx="3960000" cy="326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238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 sz="1500"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1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468314" y="1344613"/>
            <a:ext cx="3960811" cy="53313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0" name="Google Shape;150;p16"/>
          <p:cNvSpPr txBox="1">
            <a:spLocks noGrp="1"/>
          </p:cNvSpPr>
          <p:nvPr>
            <p:ph type="dt" idx="10"/>
          </p:nvPr>
        </p:nvSpPr>
        <p:spPr>
          <a:xfrm>
            <a:off x="5745181" y="5412059"/>
            <a:ext cx="987407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ft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462407" y="5412059"/>
            <a:ext cx="892150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462408" y="139700"/>
            <a:ext cx="6840000" cy="90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4"/>
          </p:nvPr>
        </p:nvSpPr>
        <p:spPr>
          <a:xfrm>
            <a:off x="4727894" y="1344613"/>
            <a:ext cx="3960811" cy="533136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Bild / etc. mit Quelle" userDrawn="1">
  <p:cSld name="Text / Bild / etc. mit Quelle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549322" y="543083"/>
            <a:ext cx="79383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t" anchorCtr="0">
            <a:noAutofit/>
          </a:bodyPr>
          <a:lstStyle>
            <a:lvl1pPr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 Black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3"/>
          </p:nvPr>
        </p:nvSpPr>
        <p:spPr>
          <a:xfrm>
            <a:off x="548268" y="1481162"/>
            <a:ext cx="79254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100" tIns="35550" rIns="71100" bIns="35550" anchor="t" anchorCtr="0">
            <a:noAutofit/>
          </a:bodyPr>
          <a:lstStyle>
            <a:lvl1pPr marL="457200" lvl="0" indent="-22860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115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2pPr>
            <a:lvl3pPr marL="1371600" lvl="2" indent="-304800" algn="l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  <a:defRPr/>
            </a:lvl3pPr>
            <a:lvl4pPr marL="1828800" lvl="3" indent="-304800" algn="l" rtl="0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228600" algn="l" rtl="0">
              <a:lnSpc>
                <a:spcPct val="10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elfolie Bild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/>
          <p:cNvGrpSpPr/>
          <p:nvPr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17" name="Rechteck 16"/>
            <p:cNvSpPr/>
            <p:nvPr userDrawn="1"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62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620"/>
            </a:p>
          </p:txBody>
        </p:sp>
      </p:grpSp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994" y="1066425"/>
            <a:ext cx="1874020" cy="975100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941638"/>
            <a:ext cx="4284662" cy="602418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080" dirty="0" smtClean="0"/>
            </a:lvl1pPr>
          </a:lstStyle>
          <a:p>
            <a:pPr marL="0" lvl="0" defTabSz="822960"/>
            <a:r>
              <a:rPr lang="de-DE"/>
              <a:t>Mastertextformat bearbeiten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685846" y="5127682"/>
            <a:ext cx="1749600" cy="401894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301365"/>
            <a:ext cx="5436000" cy="10260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288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/>
              <a:t>Maximal zweizeiligen </a:t>
            </a:r>
            <a:br>
              <a:rPr lang="de-AT"/>
            </a:br>
            <a:r>
              <a:rPr lang="de-AT"/>
              <a:t>Titel eingeben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993080"/>
            <a:ext cx="5436000" cy="351533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2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1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/>
              <a:t>Bei Bedarf Untertitel hier eingeben</a:t>
            </a:r>
          </a:p>
        </p:txBody>
      </p:sp>
    </p:spTree>
    <p:extLst>
      <p:ext uri="{BB962C8B-B14F-4D97-AF65-F5344CB8AC3E}">
        <p14:creationId xmlns:p14="http://schemas.microsoft.com/office/powerpoint/2010/main" val="9758914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bschlussfolie">
  <p:cSld name="1_Abschlussfoli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467544" y="1964530"/>
            <a:ext cx="4319712" cy="271695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6" name="Google Shape;36;p4" descr="Logo-für-V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1560" y="2127250"/>
            <a:ext cx="492443" cy="225266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1187624" y="2559843"/>
            <a:ext cx="3260322" cy="1811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Pts val="1100"/>
              <a:buFont typeface="Noto Sans Symbols"/>
              <a:buNone/>
              <a:defRPr sz="1100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62411" y="265212"/>
            <a:ext cx="6281339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>
            <a:off x="5745181" y="5412059"/>
            <a:ext cx="987407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462407" y="5412059"/>
            <a:ext cx="892150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SEITE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kurz">
  <p:cSld name="Titelfolie kurz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287338" y="603319"/>
            <a:ext cx="8552850" cy="1731679"/>
            <a:chOff x="287338" y="603319"/>
            <a:chExt cx="8552850" cy="2037600"/>
          </a:xfrm>
        </p:grpSpPr>
        <p:sp>
          <p:nvSpPr>
            <p:cNvPr id="44" name="Google Shape;44;p5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46" name="Google Shape;46;p5"/>
          <p:cNvSpPr txBox="1">
            <a:spLocks noGrp="1"/>
          </p:cNvSpPr>
          <p:nvPr>
            <p:ph type="ctrTitle"/>
          </p:nvPr>
        </p:nvSpPr>
        <p:spPr>
          <a:xfrm>
            <a:off x="605408" y="1294973"/>
            <a:ext cx="5466982" cy="51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605408" y="993080"/>
            <a:ext cx="5466982" cy="30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2"/>
          </p:nvPr>
        </p:nvSpPr>
        <p:spPr>
          <a:xfrm>
            <a:off x="287338" y="2642906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3"/>
          </p:nvPr>
        </p:nvSpPr>
        <p:spPr>
          <a:xfrm>
            <a:off x="457200" y="5426926"/>
            <a:ext cx="1638300" cy="24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5113" y="5129960"/>
            <a:ext cx="1835942" cy="31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ohne Bild">
  <p:cSld name="Titelfolie ohne Bild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54" name="Google Shape;54;p6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287338" y="2941638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2"/>
          </p:nvPr>
        </p:nvSpPr>
        <p:spPr>
          <a:xfrm>
            <a:off x="457200" y="5426926"/>
            <a:ext cx="1638300" cy="24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8" name="Google Shape;58;p6"/>
          <p:cNvSpPr txBox="1">
            <a:spLocks noGrp="1"/>
          </p:cNvSpPr>
          <p:nvPr>
            <p:ph type="ctrTitle"/>
          </p:nvPr>
        </p:nvSpPr>
        <p:spPr>
          <a:xfrm>
            <a:off x="605406" y="1301365"/>
            <a:ext cx="543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ubTitle" idx="3"/>
          </p:nvPr>
        </p:nvSpPr>
        <p:spPr>
          <a:xfrm>
            <a:off x="605406" y="993080"/>
            <a:ext cx="5436000" cy="35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341" y="5129960"/>
            <a:ext cx="1831485" cy="31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ohne Bild kurz">
  <p:cSld name="Titelfolie ohne Bild kurz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287338" y="603319"/>
            <a:ext cx="8552850" cy="1731679"/>
            <a:chOff x="287338" y="603319"/>
            <a:chExt cx="8552850" cy="2037600"/>
          </a:xfrm>
        </p:grpSpPr>
        <p:sp>
          <p:nvSpPr>
            <p:cNvPr id="64" name="Google Shape;64;p7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ctrTitle"/>
          </p:nvPr>
        </p:nvSpPr>
        <p:spPr>
          <a:xfrm>
            <a:off x="605407" y="1294973"/>
            <a:ext cx="5436000" cy="51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605407" y="993080"/>
            <a:ext cx="5436000" cy="30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2"/>
          </p:nvPr>
        </p:nvSpPr>
        <p:spPr>
          <a:xfrm>
            <a:off x="287338" y="2642907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3"/>
          </p:nvPr>
        </p:nvSpPr>
        <p:spPr>
          <a:xfrm>
            <a:off x="457200" y="5426926"/>
            <a:ext cx="1638300" cy="24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341" y="5129960"/>
            <a:ext cx="1831485" cy="31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Bild 2 kurz">
  <p:cSld name="Titelfolie Bild 2 kurz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9"/>
          <p:cNvGrpSpPr/>
          <p:nvPr/>
        </p:nvGrpSpPr>
        <p:grpSpPr>
          <a:xfrm>
            <a:off x="287338" y="603319"/>
            <a:ext cx="8552850" cy="1731679"/>
            <a:chOff x="287338" y="603319"/>
            <a:chExt cx="8552850" cy="2037600"/>
          </a:xfrm>
        </p:grpSpPr>
        <p:sp>
          <p:nvSpPr>
            <p:cNvPr id="84" name="Google Shape;84;p9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86" name="Google Shape;86;p9"/>
          <p:cNvSpPr txBox="1">
            <a:spLocks noGrp="1"/>
          </p:cNvSpPr>
          <p:nvPr>
            <p:ph type="ctrTitle"/>
          </p:nvPr>
        </p:nvSpPr>
        <p:spPr>
          <a:xfrm>
            <a:off x="605407" y="1294973"/>
            <a:ext cx="5436000" cy="51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605407" y="993080"/>
            <a:ext cx="5436000" cy="30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2"/>
          </p:nvPr>
        </p:nvSpPr>
        <p:spPr>
          <a:xfrm>
            <a:off x="287338" y="2642907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3"/>
          </p:nvPr>
        </p:nvSpPr>
        <p:spPr>
          <a:xfrm>
            <a:off x="457200" y="5426926"/>
            <a:ext cx="1638300" cy="24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5113" y="5129960"/>
            <a:ext cx="1835942" cy="31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Bild 3">
  <p:cSld name="Titelfolie Bild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0"/>
          <p:cNvGrpSpPr/>
          <p:nvPr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94" name="Google Shape;94;p10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96" name="Google Shape;96;p10"/>
          <p:cNvSpPr txBox="1">
            <a:spLocks noGrp="1"/>
          </p:cNvSpPr>
          <p:nvPr>
            <p:ph type="body" idx="1"/>
          </p:nvPr>
        </p:nvSpPr>
        <p:spPr>
          <a:xfrm>
            <a:off x="287338" y="2941638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2"/>
          </p:nvPr>
        </p:nvSpPr>
        <p:spPr>
          <a:xfrm>
            <a:off x="457200" y="5426926"/>
            <a:ext cx="1638300" cy="24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8" name="Google Shape;98;p10"/>
          <p:cNvSpPr txBox="1">
            <a:spLocks noGrp="1"/>
          </p:cNvSpPr>
          <p:nvPr>
            <p:ph type="ctrTitle"/>
          </p:nvPr>
        </p:nvSpPr>
        <p:spPr>
          <a:xfrm>
            <a:off x="605406" y="1301365"/>
            <a:ext cx="543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ubTitle" idx="3"/>
          </p:nvPr>
        </p:nvSpPr>
        <p:spPr>
          <a:xfrm>
            <a:off x="605406" y="993080"/>
            <a:ext cx="5436000" cy="35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pic>
        <p:nvPicPr>
          <p:cNvPr id="100" name="Google Shape;10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5113" y="5129960"/>
            <a:ext cx="1835942" cy="31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Bild 3 kurz">
  <p:cSld name="Titelfolie Bild 3 kurz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287338" y="603319"/>
            <a:ext cx="8552850" cy="1731679"/>
            <a:chOff x="287338" y="603319"/>
            <a:chExt cx="8552850" cy="2037600"/>
          </a:xfrm>
        </p:grpSpPr>
        <p:sp>
          <p:nvSpPr>
            <p:cNvPr id="104" name="Google Shape;104;p11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06" name="Google Shape;106;p11"/>
          <p:cNvSpPr txBox="1">
            <a:spLocks noGrp="1"/>
          </p:cNvSpPr>
          <p:nvPr>
            <p:ph type="ctrTitle"/>
          </p:nvPr>
        </p:nvSpPr>
        <p:spPr>
          <a:xfrm>
            <a:off x="605407" y="1294973"/>
            <a:ext cx="5436000" cy="516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sz="32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subTitle" idx="1"/>
          </p:nvPr>
        </p:nvSpPr>
        <p:spPr>
          <a:xfrm>
            <a:off x="605407" y="993080"/>
            <a:ext cx="5436000" cy="30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2"/>
          </p:nvPr>
        </p:nvSpPr>
        <p:spPr>
          <a:xfrm>
            <a:off x="287338" y="2642907"/>
            <a:ext cx="4284662" cy="80555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3"/>
          </p:nvPr>
        </p:nvSpPr>
        <p:spPr>
          <a:xfrm>
            <a:off x="457200" y="5426926"/>
            <a:ext cx="1638300" cy="24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05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5113" y="5129960"/>
            <a:ext cx="1835942" cy="317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apitelfolie">
  <p:cSld name="Kapitelfoli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2"/>
          <p:cNvGrpSpPr/>
          <p:nvPr/>
        </p:nvGrpSpPr>
        <p:grpSpPr>
          <a:xfrm>
            <a:off x="287338" y="603319"/>
            <a:ext cx="8552850" cy="2037600"/>
            <a:chOff x="287338" y="603319"/>
            <a:chExt cx="8552850" cy="2037600"/>
          </a:xfrm>
        </p:grpSpPr>
        <p:sp>
          <p:nvSpPr>
            <p:cNvPr id="114" name="Google Shape;114;p12"/>
            <p:cNvSpPr/>
            <p:nvPr/>
          </p:nvSpPr>
          <p:spPr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287338" y="2941638"/>
            <a:ext cx="4284662" cy="62088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324000" tIns="216000" rIns="324000" bIns="2160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7" name="Google Shape;117;p12"/>
          <p:cNvSpPr txBox="1">
            <a:spLocks noGrp="1"/>
          </p:cNvSpPr>
          <p:nvPr>
            <p:ph type="ctrTitle"/>
          </p:nvPr>
        </p:nvSpPr>
        <p:spPr>
          <a:xfrm>
            <a:off x="605406" y="1301365"/>
            <a:ext cx="5436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 b="1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dt" idx="10"/>
          </p:nvPr>
        </p:nvSpPr>
        <p:spPr>
          <a:xfrm>
            <a:off x="5745181" y="5412059"/>
            <a:ext cx="987407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ftr" idx="11"/>
          </p:nvPr>
        </p:nvSpPr>
        <p:spPr>
          <a:xfrm>
            <a:off x="1354561" y="5412059"/>
            <a:ext cx="3217443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ldNum" idx="12"/>
          </p:nvPr>
        </p:nvSpPr>
        <p:spPr>
          <a:xfrm>
            <a:off x="462407" y="5412059"/>
            <a:ext cx="892150" cy="25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79375" y="1065910"/>
            <a:ext cx="1849165" cy="9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613" y="5351511"/>
            <a:ext cx="1318058" cy="22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457200" y="1344613"/>
            <a:ext cx="7764463" cy="385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1043522"/>
            <a:ext cx="9144000" cy="25200"/>
          </a:xfrm>
          <a:prstGeom prst="rect">
            <a:avLst/>
          </a:prstGeom>
          <a:solidFill>
            <a:srgbClr val="0C94B7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462408" y="139700"/>
            <a:ext cx="6840000" cy="903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None/>
              <a:defRPr sz="24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711621" y="288569"/>
            <a:ext cx="1170000" cy="61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67613" y="5351511"/>
            <a:ext cx="1318058" cy="228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7" r:id="rId12"/>
    <p:sldLayoutId id="2147483669" r:id="rId1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288">
          <p15:clr>
            <a:srgbClr val="F26B43"/>
          </p15:clr>
        </p15:guide>
        <p15:guide id="3" pos="5179">
          <p15:clr>
            <a:srgbClr val="F26B43"/>
          </p15:clr>
        </p15:guide>
        <p15:guide id="4" pos="5467">
          <p15:clr>
            <a:srgbClr val="F26B43"/>
          </p15:clr>
        </p15:guide>
        <p15:guide id="5" orient="horz" pos="3278">
          <p15:clr>
            <a:srgbClr val="F26B43"/>
          </p15:clr>
        </p15:guide>
        <p15:guide id="6" orient="horz" pos="182">
          <p15:clr>
            <a:srgbClr val="F26B43"/>
          </p15:clr>
        </p15:guide>
        <p15:guide id="7" orient="horz" pos="847">
          <p15:clr>
            <a:srgbClr val="F26B43"/>
          </p15:clr>
        </p15:guide>
        <p15:guide id="8" orient="horz" pos="3515">
          <p15:clr>
            <a:srgbClr val="F26B43"/>
          </p15:clr>
        </p15:guide>
        <p15:guide id="9" orient="horz" pos="10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12.xml"/><Relationship Id="rId4" Type="http://schemas.openxmlformats.org/officeDocument/2006/relationships/package" Target="../embeddings/Microsoft_Excel_Macro-enabled_Worksheet1.xlsm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37739-8D42-CB46-AF46-0A5A07C8F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407" y="644434"/>
            <a:ext cx="5420924" cy="1628503"/>
          </a:xfrm>
        </p:spPr>
        <p:txBody>
          <a:bodyPr anchor="t"/>
          <a:lstStyle/>
          <a:p>
            <a:r>
              <a:rPr lang="en-GB" sz="1800" b="0" dirty="0"/>
              <a:t>Master Thesis Presentation</a:t>
            </a:r>
            <a:br>
              <a:rPr lang="en-GB" sz="1800" dirty="0"/>
            </a:br>
            <a:br>
              <a:rPr lang="en-GB" sz="1800" dirty="0"/>
            </a:br>
            <a:r>
              <a:rPr lang="en-GB" sz="1400" dirty="0"/>
              <a:t>Reporting Practices on Software Engineering Books - A Sequential Mixed- method Approach </a:t>
            </a:r>
            <a:br>
              <a:rPr lang="en-GB" sz="1400" dirty="0"/>
            </a:br>
            <a:endParaRPr lang="en-GB" sz="1400" b="0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FC336E-919B-334C-97B8-57D38D7786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7338" y="2642908"/>
            <a:ext cx="4284662" cy="1139384"/>
          </a:xfrm>
        </p:spPr>
        <p:txBody>
          <a:bodyPr/>
          <a:lstStyle/>
          <a:p>
            <a:r>
              <a:rPr lang="hu-HU" dirty="0"/>
              <a:t>Balázs Lázár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E3991-FFDB-B246-9BBF-74B05991DBB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7199" y="5426926"/>
            <a:ext cx="3705497" cy="243623"/>
          </a:xfrm>
        </p:spPr>
        <p:txBody>
          <a:bodyPr/>
          <a:lstStyle/>
          <a:p>
            <a:r>
              <a:rPr lang="en-GB" baseline="30000" dirty="0" err="1"/>
              <a:t>Dr.</a:t>
            </a:r>
            <a:r>
              <a:rPr lang="en-GB" baseline="30000" dirty="0"/>
              <a:t> Kate </a:t>
            </a:r>
            <a:r>
              <a:rPr lang="en-GB" baseline="30000" dirty="0" err="1"/>
              <a:t>Revoredo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09244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05C4-E6A3-03AD-7438-A6D20CDF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9" y="384238"/>
            <a:ext cx="7938300" cy="782400"/>
          </a:xfrm>
        </p:spPr>
        <p:txBody>
          <a:bodyPr/>
          <a:lstStyle/>
          <a:p>
            <a:r>
              <a:rPr lang="en-AT" dirty="0"/>
              <a:t>Methodology – Quantitative Approach – Event Sequence Analysis with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C32A5-D407-C2C7-BC78-C49B196DB7D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AT" dirty="0"/>
              <a:t>Event Sequence Analysis – TramineR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Converting activities into state sequence objects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Create substitution-cost matrix 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AT" dirty="0"/>
              <a:t>36 by 36 table – illustrates differences betweeen sequences when compared pairwise 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AT" dirty="0"/>
              <a:t>“Seqdist” - ”LCS” dissimilarity matrix – measuring replacement costs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Clustering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AT" dirty="0"/>
              <a:t>etermine the number of optimal clusters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-AT" dirty="0"/>
              <a:t>Visualise with the functions “seqplot” and “seqtree”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75916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00357F-39F2-C183-8F73-0408B14F2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Results - DISCO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618EE7-A1AB-7833-64BE-FF947233B86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1" name="Picture 10" descr="A picture containing sky, ski tow&#10;&#10;Description automatically generated">
            <a:extLst>
              <a:ext uri="{FF2B5EF4-FFF2-40B4-BE49-F238E27FC236}">
                <a16:creationId xmlns:a16="http://schemas.microsoft.com/office/drawing/2014/main" id="{2ADDE0F5-2B23-1BEE-D66E-572B9BB4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48" y="1194097"/>
            <a:ext cx="7029005" cy="42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386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96111-F80E-825F-0F56-7D3AD41A9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</a:t>
            </a:r>
            <a:fld id="{00000000-1234-1234-1234-123412341234}" type="slidenum">
              <a:rPr lang="en-GB" smtClean="0"/>
              <a:t>12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628BDF-BE40-14F5-1A00-F6408412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Results - R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B3A5358-3272-8746-9928-7C790228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7" y="1807284"/>
            <a:ext cx="4758095" cy="3520347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44BCD44-D5AE-BE78-460B-703594492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45" y="1364643"/>
            <a:ext cx="2645085" cy="40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696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4897-131D-641E-E6D8-6FADD42B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66" y="220353"/>
            <a:ext cx="7938300" cy="782400"/>
          </a:xfrm>
        </p:spPr>
        <p:txBody>
          <a:bodyPr/>
          <a:lstStyle/>
          <a:p>
            <a:r>
              <a:rPr lang="en-AT" dirty="0"/>
              <a:t>Results – R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29B04-8537-9B7E-05BD-82035357996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5" name="Picture 4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90CF4C66-9FDE-459D-8D2E-0D5DF262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882"/>
            <a:ext cx="7194900" cy="45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CA12-9B6C-DDB2-5473-8E119816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Results - R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70DE2-9919-B6C8-2AC0-09DDCEBB14F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A4039297-6257-41A3-2099-B039EDE3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8" y="1093443"/>
            <a:ext cx="5863290" cy="4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335-2629-6FFD-D5E2-B93CCBF1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Results - R (4)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350C-85F1-B804-25A8-BC737A5934B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83E3964-B8A4-4289-0483-DF9EFE50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8" y="1215614"/>
            <a:ext cx="5601542" cy="414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978B-676A-BE8B-5B70-F91B00F7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DEF2-94A3-1A4F-1D15-7C9A851B4B8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AT" dirty="0"/>
              <a:t>Answers to RQ1: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Five clusters that contain one book: have relatively larger sequence lengths with greater variety of found SE key terms.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The rest 31 books had relatively short sequence length</a:t>
            </a:r>
          </a:p>
          <a:p>
            <a:pPr marL="685800" lvl="1" indent="0">
              <a:buNone/>
            </a:pPr>
            <a:endParaRPr lang="en-A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AT" dirty="0"/>
              <a:t>Answers to RQ2: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In total, 41 keywords were investigated; only 21 were represented in the books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Most frequently mentioned key words: “build”, “version”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AT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6270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491B-4258-41B3-0FEC-21BA459A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Discusssion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82085-92B0-5D41-EA83-A6725ACB25E7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AT" dirty="0"/>
              <a:t>Limitations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Textbooks: relatively small set of books were available in full version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Coding: Strong interconnected realiability of data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SE Glossary: Source was published in 2003; has relatively low citation</a:t>
            </a:r>
          </a:p>
          <a:p>
            <a:pPr marL="685800" lvl="1" indent="0">
              <a:buNone/>
            </a:pPr>
            <a:endParaRPr lang="en-AT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AT" dirty="0"/>
              <a:t>Implications for further research: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Investigating larger set of books might be relevant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AT" dirty="0"/>
              <a:t>Investigate highly cited glossary including more key terms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3891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D04596-C6C9-E14C-A55D-559EF091C2F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296756" y="2762426"/>
            <a:ext cx="4550487" cy="642993"/>
          </a:xfrm>
        </p:spPr>
        <p:txBody>
          <a:bodyPr/>
          <a:lstStyle/>
          <a:p>
            <a:r>
              <a:rPr lang="en-GB" sz="20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4364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F0D395-9A51-0C40-B056-3AC1E120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GB">
              <a:highlight>
                <a:srgbClr val="FFFF00"/>
              </a:highlight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375821-358F-EB4D-A64B-BAD8B0A2AB3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Problem and Research Aim</a:t>
            </a:r>
          </a:p>
          <a:p>
            <a:pPr marL="5143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Methodology</a:t>
            </a:r>
          </a:p>
          <a:p>
            <a:pPr marL="5143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Results Found</a:t>
            </a:r>
          </a:p>
          <a:p>
            <a:pPr marL="51435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Discussion and Implications</a:t>
            </a:r>
          </a:p>
        </p:txBody>
      </p:sp>
      <p:pic>
        <p:nvPicPr>
          <p:cNvPr id="1026" name="Picture 2" descr="MIOTONÍA CONGÉNITA DE THOMSEN by loshorizontes on emaze">
            <a:extLst>
              <a:ext uri="{FF2B5EF4-FFF2-40B4-BE49-F238E27FC236}">
                <a16:creationId xmlns:a16="http://schemas.microsoft.com/office/drawing/2014/main" id="{CF8C1D26-1188-FB41-8DC2-7E71F5ABB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965145"/>
            <a:ext cx="2004060" cy="178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1557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884-83E3-694D-AF8B-1EB3964A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 and Research Aim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C7FF4A-57E6-A54F-9FC3-698E3C82B48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Software Engineering (SE) is one of the most essential pillars of the area Information Systems (IS); however, future research is limited through the following issues:</a:t>
            </a:r>
          </a:p>
          <a:p>
            <a:pPr marL="9715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Poor interpretation of research or study results</a:t>
            </a:r>
          </a:p>
          <a:p>
            <a:pPr marL="9715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Several studies are organised in a variety of sections and chronological orders -&gt; difficult search for specific information</a:t>
            </a:r>
          </a:p>
          <a:p>
            <a:pPr marL="9715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Lack of reporting standards</a:t>
            </a:r>
          </a:p>
          <a:p>
            <a:pPr marL="9715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SE books provide a source of knowledge for the application of SE; therefore, their correct interpretation and targeted search strategies can aid in locating relevant information more rapidly</a:t>
            </a:r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28600" indent="0">
              <a:buClr>
                <a:schemeClr val="accent1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46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B67F-93CC-BDBF-88AB-4B68EAA9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6A168-BF5A-497A-7A32-88E21F74F7A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09300" y="2857500"/>
            <a:ext cx="7925400" cy="1032735"/>
          </a:xfrm>
        </p:spPr>
        <p:txBody>
          <a:bodyPr/>
          <a:lstStyle/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RQ1 - How do SE textbooks relate to each other?</a:t>
            </a:r>
          </a:p>
          <a:p>
            <a:pPr marL="5143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/>
              <a:t>RQ2 - How are SE key terms addressed in SE textbooks?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1182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986A-8D35-44BD-D0B5-8387A5C6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7A6AE-E7C6-08E4-78A0-C237EB95F88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9322" y="1325483"/>
            <a:ext cx="7925400" cy="3458400"/>
          </a:xfrm>
        </p:spPr>
        <p:txBody>
          <a:bodyPr/>
          <a:lstStyle/>
          <a:p>
            <a:pPr marL="228600" indent="0"/>
            <a:r>
              <a:rPr lang="en-AT" dirty="0"/>
              <a:t>Exploratory Sequential Mixed Method Design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AT" dirty="0"/>
          </a:p>
          <a:p>
            <a:endParaRPr lang="en-AT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CF0B0AE-F5CE-34A1-C752-06781BC9413C}"/>
              </a:ext>
            </a:extLst>
          </p:cNvPr>
          <p:cNvSpPr/>
          <p:nvPr/>
        </p:nvSpPr>
        <p:spPr>
          <a:xfrm>
            <a:off x="2842953" y="1778164"/>
            <a:ext cx="573578" cy="2203632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0ECB6-D44C-B7E7-E0F3-299BF41AF50A}"/>
              </a:ext>
            </a:extLst>
          </p:cNvPr>
          <p:cNvSpPr txBox="1"/>
          <p:nvPr/>
        </p:nvSpPr>
        <p:spPr>
          <a:xfrm>
            <a:off x="466898" y="2703611"/>
            <a:ext cx="2227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Qualitative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9E874-00AE-AF8B-040E-5C730AD20750}"/>
              </a:ext>
            </a:extLst>
          </p:cNvPr>
          <p:cNvSpPr txBox="1"/>
          <p:nvPr/>
        </p:nvSpPr>
        <p:spPr>
          <a:xfrm>
            <a:off x="466897" y="4734621"/>
            <a:ext cx="2227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Quantitative Analysis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D2A59B9-B098-56EE-9D9C-DAC425C1032D}"/>
              </a:ext>
            </a:extLst>
          </p:cNvPr>
          <p:cNvSpPr/>
          <p:nvPr/>
        </p:nvSpPr>
        <p:spPr>
          <a:xfrm>
            <a:off x="2842953" y="4434477"/>
            <a:ext cx="573578" cy="908067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2DFA2-EBE4-032A-49AA-BE39AA3B2C67}"/>
              </a:ext>
            </a:extLst>
          </p:cNvPr>
          <p:cNvSpPr txBox="1"/>
          <p:nvPr/>
        </p:nvSpPr>
        <p:spPr>
          <a:xfrm>
            <a:off x="66500" y="5389881"/>
            <a:ext cx="4322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John W Creswell. Qualitative, quantitative and mixed methods approaches, 2014. </a:t>
            </a:r>
          </a:p>
          <a:p>
            <a:endParaRPr lang="en-AT" dirty="0"/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E6D7CB96-59CB-EDAB-D64D-5BA46424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88" y="1778165"/>
            <a:ext cx="5346571" cy="35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0FA6-66CC-DFD0-42CD-70796F88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68" y="384238"/>
            <a:ext cx="7938300" cy="782400"/>
          </a:xfrm>
        </p:spPr>
        <p:txBody>
          <a:bodyPr/>
          <a:lstStyle/>
          <a:p>
            <a:r>
              <a:rPr lang="en-AT" dirty="0"/>
              <a:t>Methodology – Qualitative Approach – 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E5B9F-4C64-5C03-F9FD-E9BCD98DC0F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48268" y="1481162"/>
            <a:ext cx="5544961" cy="3458400"/>
          </a:xfrm>
        </p:spPr>
        <p:txBody>
          <a:bodyPr/>
          <a:lstStyle/>
          <a:p>
            <a:pPr marL="571500" indent="-342900">
              <a:buAutoNum type="arabicPeriod"/>
            </a:pPr>
            <a:r>
              <a:rPr lang="en-AT" sz="1400" dirty="0"/>
              <a:t>Acquire set of books for the analysis</a:t>
            </a:r>
          </a:p>
          <a:p>
            <a:pPr marL="971550" lvl="1" indent="-285750"/>
            <a:r>
              <a:rPr lang="en-AT" sz="1400" dirty="0"/>
              <a:t>Initial query in Google Scholar -&gt; 253 books</a:t>
            </a:r>
          </a:p>
          <a:p>
            <a:pPr marL="971550" lvl="1" indent="-285750"/>
            <a:r>
              <a:rPr lang="en-AT" sz="1400" dirty="0"/>
              <a:t>207 books regarded to Software Engineering</a:t>
            </a:r>
          </a:p>
          <a:p>
            <a:pPr marL="571500" indent="-342900">
              <a:buAutoNum type="arabicPeriod"/>
            </a:pPr>
            <a:r>
              <a:rPr lang="en-AT" sz="1400" dirty="0"/>
              <a:t>Inclusion Criteria</a:t>
            </a:r>
          </a:p>
          <a:p>
            <a:pPr marL="1028700" lvl="1" indent="-342900"/>
            <a:r>
              <a:rPr lang="en-AT" sz="1400" dirty="0"/>
              <a:t>Format must be book</a:t>
            </a:r>
          </a:p>
          <a:p>
            <a:pPr marL="1028700" lvl="1" indent="-342900"/>
            <a:r>
              <a:rPr lang="en-AT" sz="1400" dirty="0"/>
              <a:t>Topic relates to Software Engineering</a:t>
            </a:r>
          </a:p>
          <a:p>
            <a:pPr marL="1028700" lvl="1" indent="-342900"/>
            <a:r>
              <a:rPr lang="en-AT" sz="1400" dirty="0"/>
              <a:t>Book published after 2004</a:t>
            </a:r>
          </a:p>
          <a:p>
            <a:pPr marL="571500" indent="-342900">
              <a:buAutoNum type="arabicPeriod"/>
            </a:pPr>
            <a:r>
              <a:rPr lang="en-AT" sz="1400" dirty="0"/>
              <a:t>Exclusion Cirteria</a:t>
            </a:r>
          </a:p>
          <a:p>
            <a:pPr marL="1028700" lvl="1" indent="-342900"/>
            <a:r>
              <a:rPr lang="en-AT" sz="1400" dirty="0"/>
              <a:t>Articles and Reports</a:t>
            </a:r>
          </a:p>
          <a:p>
            <a:pPr marL="1028700" lvl="1" indent="-342900"/>
            <a:r>
              <a:rPr lang="en-AT" sz="1400" dirty="0"/>
              <a:t>Full text not available</a:t>
            </a:r>
          </a:p>
          <a:p>
            <a:pPr marL="1028700" lvl="1" indent="-342900"/>
            <a:r>
              <a:rPr lang="en-AT" sz="1400" dirty="0"/>
              <a:t>Full text not available in English</a:t>
            </a:r>
          </a:p>
          <a:p>
            <a:pPr marL="1028700" lvl="1" indent="-342900"/>
            <a:r>
              <a:rPr lang="en-AT" sz="1400" dirty="0"/>
              <a:t>Books published before 2004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C37C7-EB29-6BE0-1E62-B2381AB831B5}"/>
              </a:ext>
            </a:extLst>
          </p:cNvPr>
          <p:cNvSpPr txBox="1"/>
          <p:nvPr/>
        </p:nvSpPr>
        <p:spPr>
          <a:xfrm>
            <a:off x="6591993" y="2543695"/>
            <a:ext cx="2552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Final set – 36 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</a:t>
            </a:r>
            <a:r>
              <a:rPr lang="en-AT" dirty="0"/>
              <a:t>rom two different Publishers: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Morgan &amp; Claypool Publishers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Springer Science &amp; Business Media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A6DFDBF-D985-2028-0808-E63E1D6C0DE1}"/>
              </a:ext>
            </a:extLst>
          </p:cNvPr>
          <p:cNvSpPr/>
          <p:nvPr/>
        </p:nvSpPr>
        <p:spPr>
          <a:xfrm>
            <a:off x="5702531" y="1589228"/>
            <a:ext cx="640080" cy="34584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86829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A364-7FEE-CF7D-EF27-368DE132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15" y="384238"/>
            <a:ext cx="7938300" cy="782400"/>
          </a:xfrm>
        </p:spPr>
        <p:txBody>
          <a:bodyPr/>
          <a:lstStyle/>
          <a:p>
            <a:r>
              <a:rPr lang="en-AT" dirty="0"/>
              <a:t>Methodology – Qualitative Approach – 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1743A-C77C-5C4B-4A60-BFB23EB92B0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90574" y="1166638"/>
            <a:ext cx="7925400" cy="3458400"/>
          </a:xfrm>
        </p:spPr>
        <p:txBody>
          <a:bodyPr/>
          <a:lstStyle/>
          <a:p>
            <a:pPr marL="571500" indent="-342900">
              <a:buAutoNum type="arabicPeriod"/>
            </a:pPr>
            <a:r>
              <a:rPr lang="en-AT" dirty="0"/>
              <a:t>Retrieve keywords’ position using Python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5E4325-664A-A63D-E59E-AC0E0EDC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26" y="1634818"/>
            <a:ext cx="7356764" cy="36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1FE6-0B22-4BE0-0763-94002E26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282519"/>
            <a:ext cx="6052037" cy="782400"/>
          </a:xfrm>
        </p:spPr>
        <p:txBody>
          <a:bodyPr/>
          <a:lstStyle/>
          <a:p>
            <a:r>
              <a:rPr lang="en-AT" dirty="0"/>
              <a:t>Methodology – Qualitative Approach – Coding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F5FC8-F9A3-3FE1-18DC-8CF1938033D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AT" dirty="0"/>
              <a:t>2. Arrange position coordinates into one table in MS Excel</a:t>
            </a:r>
          </a:p>
          <a:p>
            <a:endParaRPr lang="en-AT" dirty="0"/>
          </a:p>
          <a:p>
            <a:endParaRPr lang="en-AT" dirty="0"/>
          </a:p>
          <a:p>
            <a:r>
              <a:rPr lang="en-AT" dirty="0"/>
              <a:t>3. Clear table and distribute books on separate tables</a:t>
            </a:r>
          </a:p>
          <a:p>
            <a:r>
              <a:rPr lang="en-AT" dirty="0"/>
              <a:t>4. Collect event sequences from every book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A0E684D-FC2D-3D17-F32B-2B7330D780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676310"/>
              </p:ext>
            </p:extLst>
          </p:nvPr>
        </p:nvGraphicFramePr>
        <p:xfrm>
          <a:off x="905625" y="3217719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65200" imgH="609600" progId="Excel.SheetMacroEnabled.12">
                  <p:embed/>
                </p:oleObj>
              </mc:Choice>
              <mc:Fallback>
                <p:oleObj name="Macro-enabled Worksheet" showAsIcon="1" r:id="rId2" imgW="965200" imgH="6096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625" y="3217719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783EAA3-9F03-CF20-D973-66214A88F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616834"/>
              </p:ext>
            </p:extLst>
          </p:nvPr>
        </p:nvGraphicFramePr>
        <p:xfrm>
          <a:off x="905625" y="1800676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65200" imgH="609600" progId="Excel.SheetMacroEnabled.12">
                  <p:embed/>
                </p:oleObj>
              </mc:Choice>
              <mc:Fallback>
                <p:oleObj name="Macro-enabled Worksheet" showAsIcon="1" r:id="rId4" imgW="965200" imgH="6096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5625" y="1800676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728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148D-E5D6-A563-1122-82F1E630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2" y="227199"/>
            <a:ext cx="7938300" cy="782400"/>
          </a:xfrm>
        </p:spPr>
        <p:txBody>
          <a:bodyPr/>
          <a:lstStyle/>
          <a:p>
            <a:r>
              <a:rPr lang="en-AT" dirty="0"/>
              <a:t>Methodology – Quantitative Approach – Event Sequence Analysis with DISCO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F3E315-A285-75A5-498C-DBA6C4BE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8" y="1107597"/>
            <a:ext cx="4796444" cy="4380204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ECF313D4-54A5-8628-3257-1BF0263D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994" y="1774391"/>
            <a:ext cx="3089676" cy="30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21608"/>
      </p:ext>
    </p:extLst>
  </p:cSld>
  <p:clrMapOvr>
    <a:masterClrMapping/>
  </p:clrMapOvr>
</p:sld>
</file>

<file path=ppt/theme/theme1.xml><?xml version="1.0" encoding="utf-8"?>
<a:theme xmlns:a="http://schemas.openxmlformats.org/drawingml/2006/main" name="WU 16:10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U PPTX Vorlage" id="{C376D185-6AC4-9B4B-9F4F-61B7313FD313}" vid="{F02CEDB3-2303-9F4A-AA0A-0DF919341591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58F1F377CDD66418BD64D4D04BD00D8" ma:contentTypeVersion="6" ma:contentTypeDescription="Ein neues Dokument erstellen." ma:contentTypeScope="" ma:versionID="79eda7524fe8929ddd19141070aae4c6">
  <xsd:schema xmlns:xsd="http://www.w3.org/2001/XMLSchema" xmlns:xs="http://www.w3.org/2001/XMLSchema" xmlns:p="http://schemas.microsoft.com/office/2006/metadata/properties" xmlns:ns2="93c6f8ef-3994-440b-b7b4-ab4e2de398fd" targetNamespace="http://schemas.microsoft.com/office/2006/metadata/properties" ma:root="true" ma:fieldsID="b5621e0acbbac7aef8d08cc0756744c0" ns2:_="">
    <xsd:import namespace="93c6f8ef-3994-440b-b7b4-ab4e2de398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c6f8ef-3994-440b-b7b4-ab4e2de398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A6FBC1-18F3-415B-B8E0-2614B1798F5A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93c6f8ef-3994-440b-b7b4-ab4e2de398fd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870C918-8E56-4B4F-91F9-88FC69CE20DE}">
  <ds:schemaRefs>
    <ds:schemaRef ds:uri="93c6f8ef-3994-440b-b7b4-ab4e2de398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670EA7-B83B-47F2-A817-31AD439FAA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WU 16:10</Template>
  <TotalTime>609</TotalTime>
  <Words>544</Words>
  <Application>Microsoft Macintosh PowerPoint</Application>
  <PresentationFormat>On-screen Show (16:10)</PresentationFormat>
  <Paragraphs>86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Black</vt:lpstr>
      <vt:lpstr>Arial</vt:lpstr>
      <vt:lpstr>Verdana</vt:lpstr>
      <vt:lpstr>Georgia</vt:lpstr>
      <vt:lpstr>Noto Sans Symbols</vt:lpstr>
      <vt:lpstr>WU 16:10</vt:lpstr>
      <vt:lpstr>Macro-enabled Worksheet</vt:lpstr>
      <vt:lpstr>Master Thesis Presentation  Reporting Practices on Software Engineering Books - A Sequential Mixed- method Approach  </vt:lpstr>
      <vt:lpstr>Agenda</vt:lpstr>
      <vt:lpstr>Problem and Research Aim</vt:lpstr>
      <vt:lpstr>Research Questions</vt:lpstr>
      <vt:lpstr>Methodology</vt:lpstr>
      <vt:lpstr>Methodology – Qualitative Approach – Data Collection</vt:lpstr>
      <vt:lpstr>Methodology – Qualitative Approach – Coding</vt:lpstr>
      <vt:lpstr>Methodology – Qualitative Approach – Coding (2)</vt:lpstr>
      <vt:lpstr>Methodology – Quantitative Approach – Event Sequence Analysis with DISCO</vt:lpstr>
      <vt:lpstr>Methodology – Quantitative Approach – Event Sequence Analysis with R</vt:lpstr>
      <vt:lpstr>Results - DISCO</vt:lpstr>
      <vt:lpstr>Results - R</vt:lpstr>
      <vt:lpstr>Results – R (2)</vt:lpstr>
      <vt:lpstr>Results - R (3)</vt:lpstr>
      <vt:lpstr>Results - R (4)</vt:lpstr>
      <vt:lpstr>Discussion</vt:lpstr>
      <vt:lpstr>Discusssion (2)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4 Analyse the practice of reporting  medical experiments using process mining</dc:title>
  <dc:creator>Katharina Spaethen</dc:creator>
  <cp:lastModifiedBy>Lazar, Balazs</cp:lastModifiedBy>
  <cp:revision>7</cp:revision>
  <dcterms:created xsi:type="dcterms:W3CDTF">2022-01-19T15:31:50Z</dcterms:created>
  <dcterms:modified xsi:type="dcterms:W3CDTF">2022-10-27T10:18:52Z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0x010100858F1F377CDD66418BD64D4D04BD00D8</vt:lpwstr>
  </property>
</Properties>
</file>